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3"/>
  </p:notesMasterIdLst>
  <p:sldIdLst>
    <p:sldId id="313" r:id="rId5"/>
    <p:sldId id="308" r:id="rId6"/>
    <p:sldId id="307" r:id="rId7"/>
    <p:sldId id="310" r:id="rId8"/>
    <p:sldId id="314" r:id="rId9"/>
    <p:sldId id="315" r:id="rId10"/>
    <p:sldId id="316" r:id="rId11"/>
    <p:sldId id="317" r:id="rId12"/>
    <p:sldId id="318" r:id="rId13"/>
    <p:sldId id="319" r:id="rId14"/>
    <p:sldId id="320" r:id="rId15"/>
    <p:sldId id="321" r:id="rId16"/>
    <p:sldId id="322" r:id="rId17"/>
    <p:sldId id="324" r:id="rId18"/>
    <p:sldId id="323" r:id="rId19"/>
    <p:sldId id="325" r:id="rId20"/>
    <p:sldId id="311" r:id="rId21"/>
    <p:sldId id="312" r:id="rId22"/>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7" autoAdjust="0"/>
    <p:restoredTop sz="95019" autoAdjust="0"/>
  </p:normalViewPr>
  <p:slideViewPr>
    <p:cSldViewPr snapToGrid="0">
      <p:cViewPr varScale="1">
        <p:scale>
          <a:sx n="69" d="100"/>
          <a:sy n="69" d="100"/>
        </p:scale>
        <p:origin x="534" y="72"/>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754111" y="3730635"/>
            <a:ext cx="2190877" cy="728789"/>
          </a:xfrm>
        </p:spPr>
        <p:txBody>
          <a:bodyPr>
            <a:normAutofit/>
          </a:bodyPr>
          <a:lstStyle/>
          <a:p>
            <a:pPr algn="ctr"/>
            <a:r>
              <a:rPr lang="en-US" sz="3200" u="sng"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448788" y="332544"/>
            <a:ext cx="9010880" cy="728789"/>
          </a:xfrm>
        </p:spPr>
        <p:txBody>
          <a:bodyPr/>
          <a:lstStyle/>
          <a:p>
            <a:r>
              <a:rPr lang="en-US" sz="3600" dirty="0">
                <a:solidFill>
                  <a:schemeClr val="bg2">
                    <a:lumMod val="50000"/>
                  </a:schemeClr>
                </a:solidFill>
              </a:rPr>
              <a:t>UNIVERSITY MANAGEMENT SYSTEM</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8" name="Picture 7">
            <a:extLst>
              <a:ext uri="{FF2B5EF4-FFF2-40B4-BE49-F238E27FC236}">
                <a16:creationId xmlns:a16="http://schemas.microsoft.com/office/drawing/2014/main" id="{EEB15ACB-E811-294D-AE7C-8D2177ECC80C}"/>
              </a:ext>
            </a:extLst>
          </p:cNvPr>
          <p:cNvPicPr>
            <a:picLocks noChangeAspect="1"/>
          </p:cNvPicPr>
          <p:nvPr/>
        </p:nvPicPr>
        <p:blipFill>
          <a:blip r:embed="rId2"/>
          <a:stretch>
            <a:fillRect/>
          </a:stretch>
        </p:blipFill>
        <p:spPr>
          <a:xfrm>
            <a:off x="4963468" y="1422272"/>
            <a:ext cx="1981520" cy="1738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17A0EE5-FFDC-5F43-9FC1-C152E03EBAF2}"/>
              </a:ext>
            </a:extLst>
          </p:cNvPr>
          <p:cNvSpPr txBox="1"/>
          <p:nvPr/>
        </p:nvSpPr>
        <p:spPr>
          <a:xfrm>
            <a:off x="4858789" y="5083559"/>
            <a:ext cx="1981520" cy="1077218"/>
          </a:xfrm>
          <a:prstGeom prst="rect">
            <a:avLst/>
          </a:prstGeom>
          <a:noFill/>
        </p:spPr>
        <p:txBody>
          <a:bodyPr wrap="square" rtlCol="0">
            <a:spAutoFit/>
          </a:bodyPr>
          <a:lstStyle/>
          <a:p>
            <a:pPr algn="ctr"/>
            <a:r>
              <a:rPr lang="en-US" sz="3200" b="1" dirty="0"/>
              <a:t>OBAIDA </a:t>
            </a:r>
          </a:p>
          <a:p>
            <a:pPr algn="ctr"/>
            <a:r>
              <a:rPr lang="en-US" sz="3200" b="1" dirty="0"/>
              <a:t>AMMAR</a:t>
            </a:r>
          </a:p>
        </p:txBody>
      </p:sp>
      <p:sp>
        <p:nvSpPr>
          <p:cNvPr id="10" name="TextBox 9">
            <a:extLst>
              <a:ext uri="{FF2B5EF4-FFF2-40B4-BE49-F238E27FC236}">
                <a16:creationId xmlns:a16="http://schemas.microsoft.com/office/drawing/2014/main" id="{3FE610A3-EB40-AC43-B8E8-477C51A3378A}"/>
              </a:ext>
            </a:extLst>
          </p:cNvPr>
          <p:cNvSpPr txBox="1"/>
          <p:nvPr/>
        </p:nvSpPr>
        <p:spPr>
          <a:xfrm>
            <a:off x="904920" y="4904508"/>
            <a:ext cx="2077813" cy="1077218"/>
          </a:xfrm>
          <a:prstGeom prst="rect">
            <a:avLst/>
          </a:prstGeom>
          <a:noFill/>
        </p:spPr>
        <p:txBody>
          <a:bodyPr wrap="none" rtlCol="0">
            <a:spAutoFit/>
          </a:bodyPr>
          <a:lstStyle/>
          <a:p>
            <a:pPr algn="ctr"/>
            <a:r>
              <a:rPr lang="en-US" sz="3200" b="1" dirty="0"/>
              <a:t>OSAMA </a:t>
            </a:r>
          </a:p>
          <a:p>
            <a:pPr algn="ctr"/>
            <a:r>
              <a:rPr lang="en-US" sz="3200" b="1" dirty="0"/>
              <a:t>ZAMMAR</a:t>
            </a:r>
          </a:p>
        </p:txBody>
      </p:sp>
      <p:sp>
        <p:nvSpPr>
          <p:cNvPr id="11" name="TextBox 10">
            <a:extLst>
              <a:ext uri="{FF2B5EF4-FFF2-40B4-BE49-F238E27FC236}">
                <a16:creationId xmlns:a16="http://schemas.microsoft.com/office/drawing/2014/main" id="{666E35E6-B512-BD48-9711-2FD04B41E47A}"/>
              </a:ext>
            </a:extLst>
          </p:cNvPr>
          <p:cNvSpPr txBox="1"/>
          <p:nvPr/>
        </p:nvSpPr>
        <p:spPr>
          <a:xfrm>
            <a:off x="8229600" y="4916384"/>
            <a:ext cx="2853666" cy="1077218"/>
          </a:xfrm>
          <a:prstGeom prst="rect">
            <a:avLst/>
          </a:prstGeom>
          <a:noFill/>
        </p:spPr>
        <p:txBody>
          <a:bodyPr wrap="none" rtlCol="0">
            <a:spAutoFit/>
          </a:bodyPr>
          <a:lstStyle/>
          <a:p>
            <a:r>
              <a:rPr lang="en-US" sz="3200" b="1" dirty="0"/>
              <a:t>MOHAMMAD</a:t>
            </a:r>
          </a:p>
          <a:p>
            <a:r>
              <a:rPr lang="en-US" sz="3200" b="1" dirty="0"/>
              <a:t>ABO 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6" presetClass="entr" presetSubtype="0" fill="hold" grpId="0" nodeType="afterEffect">
                                  <p:stCondLst>
                                    <p:cond delay="0"/>
                                  </p:stCondLst>
                                  <p:iterate type="lt">
                                    <p:tmPct val="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3000"/>
                            </p:stCondLst>
                            <p:childTnLst>
                              <p:par>
                                <p:cTn id="29" presetID="16" presetClass="emph" presetSubtype="0" fill="hold" grpId="1" nodeType="afterEffect">
                                  <p:stCondLst>
                                    <p:cond delay="0"/>
                                  </p:stCondLst>
                                  <p:iterate type="lt">
                                    <p:tmPct val="4000"/>
                                  </p:iterate>
                                  <p:childTnLst>
                                    <p:set>
                                      <p:cBhvr override="childStyle">
                                        <p:cTn id="30" dur="500" fill="hold"/>
                                        <p:tgtEl>
                                          <p:spTgt spid="9"/>
                                        </p:tgtEl>
                                        <p:attrNameLst>
                                          <p:attrName>style.color</p:attrName>
                                        </p:attrNameLst>
                                      </p:cBhvr>
                                      <p:to>
                                        <p:clrVal>
                                          <a:srgbClr val="FF2600"/>
                                        </p:clrVal>
                                      </p:to>
                                    </p:set>
                                    <p:set>
                                      <p:cBhvr>
                                        <p:cTn id="31" dur="500" fill="hold"/>
                                        <p:tgtEl>
                                          <p:spTgt spid="9"/>
                                        </p:tgtEl>
                                        <p:attrNameLst>
                                          <p:attrName>fillcolor</p:attrName>
                                        </p:attrNameLst>
                                      </p:cBhvr>
                                      <p:to>
                                        <p:clrVal>
                                          <a:srgbClr val="FF2600"/>
                                        </p:clrVal>
                                      </p:to>
                                    </p:set>
                                    <p:set>
                                      <p:cBhvr>
                                        <p:cTn id="32" dur="500" fill="hold"/>
                                        <p:tgtEl>
                                          <p:spTgt spid="9"/>
                                        </p:tgtEl>
                                        <p:attrNameLst>
                                          <p:attrName>fill.type</p:attrName>
                                        </p:attrNameLst>
                                      </p:cBhvr>
                                      <p:to>
                                        <p:strVal val="solid"/>
                                      </p:to>
                                    </p:set>
                                  </p:childTnLst>
                                </p:cTn>
                              </p:par>
                            </p:childTnLst>
                          </p:cTn>
                        </p:par>
                        <p:par>
                          <p:cTn id="33" fill="hold">
                            <p:stCondLst>
                              <p:cond delay="3700"/>
                            </p:stCondLst>
                            <p:childTnLst>
                              <p:par>
                                <p:cTn id="34" presetID="26" presetClass="entr" presetSubtype="0" fill="hold" grpId="0" nodeType="afterEffect">
                                  <p:stCondLst>
                                    <p:cond delay="0"/>
                                  </p:stCondLst>
                                  <p:iterate type="lt">
                                    <p:tmPct val="0"/>
                                  </p:iterate>
                                  <p:childTnLst>
                                    <p:set>
                                      <p:cBhvr>
                                        <p:cTn id="35" dur="1" fill="hold">
                                          <p:stCondLst>
                                            <p:cond delay="0"/>
                                          </p:stCondLst>
                                        </p:cTn>
                                        <p:tgtEl>
                                          <p:spTgt spid="10"/>
                                        </p:tgtEl>
                                        <p:attrNameLst>
                                          <p:attrName>style.visibility</p:attrName>
                                        </p:attrNameLst>
                                      </p:cBhvr>
                                      <p:to>
                                        <p:strVal val="visible"/>
                                      </p:to>
                                    </p:set>
                                    <p:animEffect transition="in" filter="wipe(down)">
                                      <p:cBhvr>
                                        <p:cTn id="36" dur="580">
                                          <p:stCondLst>
                                            <p:cond delay="0"/>
                                          </p:stCondLst>
                                        </p:cTn>
                                        <p:tgtEl>
                                          <p:spTgt spid="10"/>
                                        </p:tgtEl>
                                      </p:cBhvr>
                                    </p:animEffect>
                                    <p:anim calcmode="lin" valueType="num">
                                      <p:cBhvr>
                                        <p:cTn id="3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2" dur="26">
                                          <p:stCondLst>
                                            <p:cond delay="650"/>
                                          </p:stCondLst>
                                        </p:cTn>
                                        <p:tgtEl>
                                          <p:spTgt spid="10"/>
                                        </p:tgtEl>
                                      </p:cBhvr>
                                      <p:to x="100000" y="60000"/>
                                    </p:animScale>
                                    <p:animScale>
                                      <p:cBhvr>
                                        <p:cTn id="43" dur="166" decel="50000">
                                          <p:stCondLst>
                                            <p:cond delay="676"/>
                                          </p:stCondLst>
                                        </p:cTn>
                                        <p:tgtEl>
                                          <p:spTgt spid="10"/>
                                        </p:tgtEl>
                                      </p:cBhvr>
                                      <p:to x="100000" y="100000"/>
                                    </p:animScale>
                                    <p:animScale>
                                      <p:cBhvr>
                                        <p:cTn id="44" dur="26">
                                          <p:stCondLst>
                                            <p:cond delay="1312"/>
                                          </p:stCondLst>
                                        </p:cTn>
                                        <p:tgtEl>
                                          <p:spTgt spid="10"/>
                                        </p:tgtEl>
                                      </p:cBhvr>
                                      <p:to x="100000" y="80000"/>
                                    </p:animScale>
                                    <p:animScale>
                                      <p:cBhvr>
                                        <p:cTn id="45" dur="166" decel="50000">
                                          <p:stCondLst>
                                            <p:cond delay="1338"/>
                                          </p:stCondLst>
                                        </p:cTn>
                                        <p:tgtEl>
                                          <p:spTgt spid="10"/>
                                        </p:tgtEl>
                                      </p:cBhvr>
                                      <p:to x="100000" y="100000"/>
                                    </p:animScale>
                                    <p:animScale>
                                      <p:cBhvr>
                                        <p:cTn id="46" dur="26">
                                          <p:stCondLst>
                                            <p:cond delay="1642"/>
                                          </p:stCondLst>
                                        </p:cTn>
                                        <p:tgtEl>
                                          <p:spTgt spid="10"/>
                                        </p:tgtEl>
                                      </p:cBhvr>
                                      <p:to x="100000" y="90000"/>
                                    </p:animScale>
                                    <p:animScale>
                                      <p:cBhvr>
                                        <p:cTn id="47" dur="166" decel="50000">
                                          <p:stCondLst>
                                            <p:cond delay="1668"/>
                                          </p:stCondLst>
                                        </p:cTn>
                                        <p:tgtEl>
                                          <p:spTgt spid="10"/>
                                        </p:tgtEl>
                                      </p:cBhvr>
                                      <p:to x="100000" y="100000"/>
                                    </p:animScale>
                                    <p:animScale>
                                      <p:cBhvr>
                                        <p:cTn id="48" dur="26">
                                          <p:stCondLst>
                                            <p:cond delay="1808"/>
                                          </p:stCondLst>
                                        </p:cTn>
                                        <p:tgtEl>
                                          <p:spTgt spid="10"/>
                                        </p:tgtEl>
                                      </p:cBhvr>
                                      <p:to x="100000" y="95000"/>
                                    </p:animScale>
                                    <p:animScale>
                                      <p:cBhvr>
                                        <p:cTn id="49" dur="166" decel="50000">
                                          <p:stCondLst>
                                            <p:cond delay="1834"/>
                                          </p:stCondLst>
                                        </p:cTn>
                                        <p:tgtEl>
                                          <p:spTgt spid="10"/>
                                        </p:tgtEl>
                                      </p:cBhvr>
                                      <p:to x="100000" y="100000"/>
                                    </p:animScale>
                                  </p:childTnLst>
                                </p:cTn>
                              </p:par>
                            </p:childTnLst>
                          </p:cTn>
                        </p:par>
                        <p:par>
                          <p:cTn id="50" fill="hold">
                            <p:stCondLst>
                              <p:cond delay="5700"/>
                            </p:stCondLst>
                            <p:childTnLst>
                              <p:par>
                                <p:cTn id="51" presetID="16" presetClass="emph" presetSubtype="0" fill="hold" grpId="1" nodeType="afterEffect">
                                  <p:stCondLst>
                                    <p:cond delay="0"/>
                                  </p:stCondLst>
                                  <p:iterate type="lt">
                                    <p:tmPct val="4000"/>
                                  </p:iterate>
                                  <p:childTnLst>
                                    <p:set>
                                      <p:cBhvr override="childStyle">
                                        <p:cTn id="52" dur="500" fill="hold"/>
                                        <p:tgtEl>
                                          <p:spTgt spid="10"/>
                                        </p:tgtEl>
                                        <p:attrNameLst>
                                          <p:attrName>style.color</p:attrName>
                                        </p:attrNameLst>
                                      </p:cBhvr>
                                      <p:to>
                                        <p:clrVal>
                                          <a:srgbClr val="FF2600"/>
                                        </p:clrVal>
                                      </p:to>
                                    </p:set>
                                    <p:set>
                                      <p:cBhvr>
                                        <p:cTn id="53" dur="500" fill="hold"/>
                                        <p:tgtEl>
                                          <p:spTgt spid="10"/>
                                        </p:tgtEl>
                                        <p:attrNameLst>
                                          <p:attrName>fillcolor</p:attrName>
                                        </p:attrNameLst>
                                      </p:cBhvr>
                                      <p:to>
                                        <p:clrVal>
                                          <a:srgbClr val="FF2600"/>
                                        </p:clrVal>
                                      </p:to>
                                    </p:set>
                                    <p:set>
                                      <p:cBhvr>
                                        <p:cTn id="54" dur="500" fill="hold"/>
                                        <p:tgtEl>
                                          <p:spTgt spid="10"/>
                                        </p:tgtEl>
                                        <p:attrNameLst>
                                          <p:attrName>fill.type</p:attrName>
                                        </p:attrNameLst>
                                      </p:cBhvr>
                                      <p:to>
                                        <p:strVal val="solid"/>
                                      </p:to>
                                    </p:set>
                                  </p:childTnLst>
                                </p:cTn>
                              </p:par>
                            </p:childTnLst>
                          </p:cTn>
                        </p:par>
                        <p:par>
                          <p:cTn id="55" fill="hold">
                            <p:stCondLst>
                              <p:cond delay="6400"/>
                            </p:stCondLst>
                            <p:childTnLst>
                              <p:par>
                                <p:cTn id="56" presetID="26" presetClass="entr" presetSubtype="0" fill="hold" grpId="0" nodeType="afterEffect">
                                  <p:stCondLst>
                                    <p:cond delay="0"/>
                                  </p:stCondLst>
                                  <p:iterate type="lt">
                                    <p:tmPct val="0"/>
                                  </p:iterate>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par>
                          <p:cTn id="72" fill="hold">
                            <p:stCondLst>
                              <p:cond delay="8400"/>
                            </p:stCondLst>
                            <p:childTnLst>
                              <p:par>
                                <p:cTn id="73" presetID="16" presetClass="emph" presetSubtype="0" fill="hold" grpId="1" nodeType="afterEffect">
                                  <p:stCondLst>
                                    <p:cond delay="0"/>
                                  </p:stCondLst>
                                  <p:iterate type="lt">
                                    <p:tmPct val="4000"/>
                                  </p:iterate>
                                  <p:childTnLst>
                                    <p:set>
                                      <p:cBhvr override="childStyle">
                                        <p:cTn id="74" dur="500" fill="hold"/>
                                        <p:tgtEl>
                                          <p:spTgt spid="11"/>
                                        </p:tgtEl>
                                        <p:attrNameLst>
                                          <p:attrName>style.color</p:attrName>
                                        </p:attrNameLst>
                                      </p:cBhvr>
                                      <p:to>
                                        <p:clrVal>
                                          <a:srgbClr val="FF2600"/>
                                        </p:clrVal>
                                      </p:to>
                                    </p:set>
                                    <p:set>
                                      <p:cBhvr>
                                        <p:cTn id="75" dur="500" fill="hold"/>
                                        <p:tgtEl>
                                          <p:spTgt spid="11"/>
                                        </p:tgtEl>
                                        <p:attrNameLst>
                                          <p:attrName>fillcolor</p:attrName>
                                        </p:attrNameLst>
                                      </p:cBhvr>
                                      <p:to>
                                        <p:clrVal>
                                          <a:srgbClr val="FF2600"/>
                                        </p:clrVal>
                                      </p:to>
                                    </p:set>
                                    <p:set>
                                      <p:cBhvr>
                                        <p:cTn id="76"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A6B0-2C2A-594F-9200-194282881546}"/>
              </a:ext>
            </a:extLst>
          </p:cNvPr>
          <p:cNvSpPr>
            <a:spLocks noGrp="1"/>
          </p:cNvSpPr>
          <p:nvPr>
            <p:ph type="ctrTitle"/>
          </p:nvPr>
        </p:nvSpPr>
        <p:spPr>
          <a:xfrm>
            <a:off x="6391656" y="136521"/>
            <a:ext cx="4130407" cy="763039"/>
          </a:xfrm>
        </p:spPr>
        <p:txBody>
          <a:bodyPr>
            <a:normAutofit/>
          </a:bodyPr>
          <a:lstStyle/>
          <a:p>
            <a:r>
              <a:rPr lang="en-US" sz="2000" u="sng" dirty="0">
                <a:solidFill>
                  <a:schemeClr val="bg2">
                    <a:lumMod val="50000"/>
                  </a:schemeClr>
                </a:solidFill>
              </a:rPr>
              <a:t>Admin Student Management (Edit – Delete)</a:t>
            </a:r>
          </a:p>
        </p:txBody>
      </p:sp>
      <p:sp>
        <p:nvSpPr>
          <p:cNvPr id="4" name="Footer Placeholder 3">
            <a:extLst>
              <a:ext uri="{FF2B5EF4-FFF2-40B4-BE49-F238E27FC236}">
                <a16:creationId xmlns:a16="http://schemas.microsoft.com/office/drawing/2014/main" id="{8BF240D7-ED13-E846-A5F0-5BC4811BE654}"/>
              </a:ext>
            </a:extLst>
          </p:cNvPr>
          <p:cNvSpPr>
            <a:spLocks noGrp="1"/>
          </p:cNvSpPr>
          <p:nvPr>
            <p:ph type="ftr" sz="quarter" idx="11"/>
          </p:nvPr>
        </p:nvSpPr>
        <p:spPr>
          <a:xfrm rot="16200000">
            <a:off x="10109780" y="1573516"/>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D15218EF-EA01-7C4B-898F-444C01B426E9}"/>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11" name="TextBox 10">
            <a:extLst>
              <a:ext uri="{FF2B5EF4-FFF2-40B4-BE49-F238E27FC236}">
                <a16:creationId xmlns:a16="http://schemas.microsoft.com/office/drawing/2014/main" id="{96FF6B7E-7DAC-C040-A7BB-AA899E2324C5}"/>
              </a:ext>
            </a:extLst>
          </p:cNvPr>
          <p:cNvSpPr txBox="1"/>
          <p:nvPr/>
        </p:nvSpPr>
        <p:spPr>
          <a:xfrm>
            <a:off x="6367914" y="899560"/>
            <a:ext cx="4482317" cy="1162113"/>
          </a:xfrm>
          <a:prstGeom prst="rect">
            <a:avLst/>
          </a:prstGeom>
          <a:noFill/>
        </p:spPr>
        <p:txBody>
          <a:bodyPr wrap="none" rtlCol="0">
            <a:spAutoFit/>
          </a:bodyPr>
          <a:lstStyle/>
          <a:p>
            <a:r>
              <a:rPr lang="en-US" dirty="0"/>
              <a:t>An admin will be able to (Edit) student</a:t>
            </a:r>
          </a:p>
          <a:p>
            <a:r>
              <a:rPr lang="en-US" dirty="0"/>
              <a:t>Info</a:t>
            </a:r>
          </a:p>
          <a:p>
            <a:r>
              <a:rPr lang="en-US" dirty="0"/>
              <a:t>An admin will be able to (Delete) student</a:t>
            </a:r>
          </a:p>
          <a:p>
            <a:r>
              <a:rPr lang="en-US" dirty="0"/>
              <a:t>from University Records</a:t>
            </a:r>
          </a:p>
        </p:txBody>
      </p:sp>
      <p:pic>
        <p:nvPicPr>
          <p:cNvPr id="15" name="Picture 14">
            <a:extLst>
              <a:ext uri="{FF2B5EF4-FFF2-40B4-BE49-F238E27FC236}">
                <a16:creationId xmlns:a16="http://schemas.microsoft.com/office/drawing/2014/main" id="{A3284C4D-5F7D-B645-A95D-DFE5DE8723E4}"/>
              </a:ext>
            </a:extLst>
          </p:cNvPr>
          <p:cNvPicPr>
            <a:picLocks noChangeAspect="1"/>
          </p:cNvPicPr>
          <p:nvPr/>
        </p:nvPicPr>
        <p:blipFill rotWithShape="1">
          <a:blip r:embed="rId2"/>
          <a:srcRect l="791" r="12765"/>
          <a:stretch/>
        </p:blipFill>
        <p:spPr>
          <a:xfrm>
            <a:off x="125722" y="1479777"/>
            <a:ext cx="5581071" cy="4100474"/>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04BE650-8383-1644-8D6B-1F32DBF7F8C7}"/>
              </a:ext>
            </a:extLst>
          </p:cNvPr>
          <p:cNvPicPr>
            <a:picLocks noChangeAspect="1"/>
          </p:cNvPicPr>
          <p:nvPr/>
        </p:nvPicPr>
        <p:blipFill rotWithShape="1">
          <a:blip r:embed="rId3"/>
          <a:srcRect l="948" r="12565"/>
          <a:stretch/>
        </p:blipFill>
        <p:spPr>
          <a:xfrm>
            <a:off x="5878286" y="2707574"/>
            <a:ext cx="5646857" cy="4013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894488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Scale>
                                      <p:cBhvr>
                                        <p:cTn id="2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7"/>
                                        </p:tgtEl>
                                        <p:attrNameLst>
                                          <p:attrName>ppt_x</p:attrName>
                                          <p:attrName>ppt_y</p:attrName>
                                        </p:attrNameLst>
                                      </p:cBhvr>
                                    </p:animMotion>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873-4D02-274C-B02D-85D152A1475C}"/>
              </a:ext>
            </a:extLst>
          </p:cNvPr>
          <p:cNvSpPr>
            <a:spLocks noGrp="1"/>
          </p:cNvSpPr>
          <p:nvPr>
            <p:ph type="ctrTitle"/>
          </p:nvPr>
        </p:nvSpPr>
        <p:spPr>
          <a:xfrm>
            <a:off x="5937662" y="89250"/>
            <a:ext cx="4434840" cy="416017"/>
          </a:xfrm>
        </p:spPr>
        <p:txBody>
          <a:bodyPr>
            <a:normAutofit fontScale="90000"/>
          </a:bodyPr>
          <a:lstStyle/>
          <a:p>
            <a:r>
              <a:rPr lang="en-US" sz="2400" u="sng" dirty="0">
                <a:solidFill>
                  <a:schemeClr val="bg2">
                    <a:lumMod val="50000"/>
                  </a:schemeClr>
                </a:solidFill>
              </a:rPr>
              <a:t>Admin Student Management</a:t>
            </a:r>
          </a:p>
        </p:txBody>
      </p:sp>
      <p:sp>
        <p:nvSpPr>
          <p:cNvPr id="4" name="Footer Placeholder 3">
            <a:extLst>
              <a:ext uri="{FF2B5EF4-FFF2-40B4-BE49-F238E27FC236}">
                <a16:creationId xmlns:a16="http://schemas.microsoft.com/office/drawing/2014/main" id="{AD2F9B9E-CA6B-D442-AB2C-F49D2451FFC0}"/>
              </a:ext>
            </a:extLst>
          </p:cNvPr>
          <p:cNvSpPr>
            <a:spLocks noGrp="1"/>
          </p:cNvSpPr>
          <p:nvPr>
            <p:ph type="ftr" sz="quarter" idx="11"/>
          </p:nvPr>
        </p:nvSpPr>
        <p:spPr>
          <a:xfrm rot="16200000">
            <a:off x="10043654" y="1591374"/>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A80D9722-0465-E344-9909-2E4359A43248}"/>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11" name="TextBox 10">
            <a:extLst>
              <a:ext uri="{FF2B5EF4-FFF2-40B4-BE49-F238E27FC236}">
                <a16:creationId xmlns:a16="http://schemas.microsoft.com/office/drawing/2014/main" id="{90A56699-ED72-FC43-99B7-B7143498911B}"/>
              </a:ext>
            </a:extLst>
          </p:cNvPr>
          <p:cNvSpPr txBox="1"/>
          <p:nvPr/>
        </p:nvSpPr>
        <p:spPr>
          <a:xfrm>
            <a:off x="5937662" y="505267"/>
            <a:ext cx="5171609" cy="1077218"/>
          </a:xfrm>
          <a:prstGeom prst="rect">
            <a:avLst/>
          </a:prstGeom>
          <a:noFill/>
        </p:spPr>
        <p:txBody>
          <a:bodyPr wrap="none" rtlCol="0">
            <a:spAutoFit/>
          </a:bodyPr>
          <a:lstStyle/>
          <a:p>
            <a:r>
              <a:rPr lang="en-US" sz="1600" dirty="0"/>
              <a:t>An admin will be able to manage:</a:t>
            </a:r>
          </a:p>
          <a:p>
            <a:r>
              <a:rPr lang="en-US" sz="1600" dirty="0"/>
              <a:t>1) </a:t>
            </a:r>
            <a:r>
              <a:rPr lang="en-US" sz="1600" b="1" u="sng" dirty="0"/>
              <a:t>Student – course </a:t>
            </a:r>
            <a:r>
              <a:rPr lang="en-US" sz="1600" dirty="0"/>
              <a:t>: Enroll student in course or</a:t>
            </a:r>
          </a:p>
          <a:p>
            <a:r>
              <a:rPr lang="en-US" sz="1600" dirty="0"/>
              <a:t>remove student from course.</a:t>
            </a:r>
          </a:p>
          <a:p>
            <a:r>
              <a:rPr lang="en-US" sz="1600" dirty="0"/>
              <a:t>2) </a:t>
            </a:r>
            <a:r>
              <a:rPr lang="en-US" sz="1600" b="1" u="sng" dirty="0"/>
              <a:t>Student – grades </a:t>
            </a:r>
            <a:r>
              <a:rPr lang="en-US" sz="1600" dirty="0"/>
              <a:t>: Edit student grades in courses</a:t>
            </a:r>
          </a:p>
        </p:txBody>
      </p:sp>
      <p:pic>
        <p:nvPicPr>
          <p:cNvPr id="15" name="Picture 14">
            <a:extLst>
              <a:ext uri="{FF2B5EF4-FFF2-40B4-BE49-F238E27FC236}">
                <a16:creationId xmlns:a16="http://schemas.microsoft.com/office/drawing/2014/main" id="{41EEB895-236C-4742-8921-90AAE8132AD6}"/>
              </a:ext>
            </a:extLst>
          </p:cNvPr>
          <p:cNvPicPr>
            <a:picLocks noChangeAspect="1"/>
          </p:cNvPicPr>
          <p:nvPr/>
        </p:nvPicPr>
        <p:blipFill rotWithShape="1">
          <a:blip r:embed="rId2"/>
          <a:srcRect l="22061" r="4664"/>
          <a:stretch/>
        </p:blipFill>
        <p:spPr>
          <a:xfrm>
            <a:off x="88210" y="1971303"/>
            <a:ext cx="5549476" cy="3657103"/>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ACD9F26-C0ED-6B4A-AD98-F094D40BAF0C}"/>
              </a:ext>
            </a:extLst>
          </p:cNvPr>
          <p:cNvPicPr>
            <a:picLocks noChangeAspect="1"/>
          </p:cNvPicPr>
          <p:nvPr/>
        </p:nvPicPr>
        <p:blipFill rotWithShape="1">
          <a:blip r:embed="rId3"/>
          <a:srcRect l="22440" r="3148"/>
          <a:stretch/>
        </p:blipFill>
        <p:spPr>
          <a:xfrm>
            <a:off x="5842660" y="2998669"/>
            <a:ext cx="5676806" cy="3713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039712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 dur="1000" fill="hold"/>
                                        <p:tgtEl>
                                          <p:spTgt spid="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9688-6CF9-E44B-9BBB-0E51445CB6FA}"/>
              </a:ext>
            </a:extLst>
          </p:cNvPr>
          <p:cNvSpPr>
            <a:spLocks noGrp="1"/>
          </p:cNvSpPr>
          <p:nvPr>
            <p:ph type="ctrTitle"/>
          </p:nvPr>
        </p:nvSpPr>
        <p:spPr>
          <a:xfrm>
            <a:off x="6290666" y="232144"/>
            <a:ext cx="4434840" cy="824387"/>
          </a:xfrm>
        </p:spPr>
        <p:txBody>
          <a:bodyPr>
            <a:normAutofit fontScale="90000"/>
          </a:bodyPr>
          <a:lstStyle/>
          <a:p>
            <a:r>
              <a:rPr lang="en-US" sz="2400" u="sng" dirty="0">
                <a:solidFill>
                  <a:schemeClr val="bg2">
                    <a:lumMod val="50000"/>
                  </a:schemeClr>
                </a:solidFill>
              </a:rPr>
              <a:t>Admin Instructor Management (Edit-Delete)</a:t>
            </a:r>
          </a:p>
        </p:txBody>
      </p:sp>
      <p:sp>
        <p:nvSpPr>
          <p:cNvPr id="3" name="Subtitle 2">
            <a:extLst>
              <a:ext uri="{FF2B5EF4-FFF2-40B4-BE49-F238E27FC236}">
                <a16:creationId xmlns:a16="http://schemas.microsoft.com/office/drawing/2014/main" id="{237F4948-EF73-6841-B90F-C54FE7BBC1BD}"/>
              </a:ext>
            </a:extLst>
          </p:cNvPr>
          <p:cNvSpPr>
            <a:spLocks noGrp="1"/>
          </p:cNvSpPr>
          <p:nvPr>
            <p:ph type="subTitle" idx="1"/>
          </p:nvPr>
        </p:nvSpPr>
        <p:spPr>
          <a:xfrm>
            <a:off x="6393184" y="1248423"/>
            <a:ext cx="4434835" cy="1146620"/>
          </a:xfrm>
        </p:spPr>
        <p:txBody>
          <a:bodyPr>
            <a:normAutofit fontScale="92500"/>
          </a:bodyPr>
          <a:lstStyle/>
          <a:p>
            <a:r>
              <a:rPr lang="en-US" dirty="0"/>
              <a:t>An admin will be able to (Edit) instructor info</a:t>
            </a:r>
          </a:p>
          <a:p>
            <a:r>
              <a:rPr lang="en-US" dirty="0"/>
              <a:t>An admin will be able to (Delete) instructor from University Records.</a:t>
            </a:r>
          </a:p>
        </p:txBody>
      </p:sp>
      <p:sp>
        <p:nvSpPr>
          <p:cNvPr id="4" name="Footer Placeholder 3">
            <a:extLst>
              <a:ext uri="{FF2B5EF4-FFF2-40B4-BE49-F238E27FC236}">
                <a16:creationId xmlns:a16="http://schemas.microsoft.com/office/drawing/2014/main" id="{779365F5-22A4-7641-9750-CEB099EF2D07}"/>
              </a:ext>
            </a:extLst>
          </p:cNvPr>
          <p:cNvSpPr>
            <a:spLocks noGrp="1"/>
          </p:cNvSpPr>
          <p:nvPr>
            <p:ph type="ftr" sz="quarter" idx="11"/>
          </p:nvPr>
        </p:nvSpPr>
        <p:spPr>
          <a:xfrm rot="16200000">
            <a:off x="10107366" y="1639171"/>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8E95B40-5709-D745-9FF0-286E1DD9861B}"/>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0" name="Picture 9">
            <a:extLst>
              <a:ext uri="{FF2B5EF4-FFF2-40B4-BE49-F238E27FC236}">
                <a16:creationId xmlns:a16="http://schemas.microsoft.com/office/drawing/2014/main" id="{065A291A-8298-234A-BE89-EA77A6B64687}"/>
              </a:ext>
            </a:extLst>
          </p:cNvPr>
          <p:cNvPicPr>
            <a:picLocks noChangeAspect="1"/>
          </p:cNvPicPr>
          <p:nvPr/>
        </p:nvPicPr>
        <p:blipFill>
          <a:blip r:embed="rId2"/>
          <a:stretch>
            <a:fillRect/>
          </a:stretch>
        </p:blipFill>
        <p:spPr>
          <a:xfrm>
            <a:off x="5985164" y="2778826"/>
            <a:ext cx="5713576" cy="407917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4AF198B-FAAA-EF4B-8B5E-B00EF202C886}"/>
              </a:ext>
            </a:extLst>
          </p:cNvPr>
          <p:cNvPicPr>
            <a:picLocks noChangeAspect="1"/>
          </p:cNvPicPr>
          <p:nvPr/>
        </p:nvPicPr>
        <p:blipFill rotWithShape="1">
          <a:blip r:embed="rId3"/>
          <a:srcRect r="12705"/>
          <a:stretch/>
        </p:blipFill>
        <p:spPr>
          <a:xfrm>
            <a:off x="128136" y="1056531"/>
            <a:ext cx="5604360" cy="4079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545115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0D98-27D9-A14F-8FE7-4CD20B8F4624}"/>
              </a:ext>
            </a:extLst>
          </p:cNvPr>
          <p:cNvSpPr>
            <a:spLocks noGrp="1"/>
          </p:cNvSpPr>
          <p:nvPr>
            <p:ph type="ctrTitle"/>
          </p:nvPr>
        </p:nvSpPr>
        <p:spPr>
          <a:xfrm>
            <a:off x="6899564" y="660003"/>
            <a:ext cx="4061361" cy="510475"/>
          </a:xfrm>
        </p:spPr>
        <p:txBody>
          <a:bodyPr>
            <a:normAutofit/>
          </a:bodyPr>
          <a:lstStyle/>
          <a:p>
            <a:r>
              <a:rPr lang="en-US" sz="2000" u="sng" dirty="0">
                <a:solidFill>
                  <a:schemeClr val="bg2">
                    <a:lumMod val="50000"/>
                  </a:schemeClr>
                </a:solidFill>
              </a:rPr>
              <a:t>Admin Instructor Management</a:t>
            </a:r>
          </a:p>
        </p:txBody>
      </p:sp>
      <p:sp>
        <p:nvSpPr>
          <p:cNvPr id="3" name="Subtitle 2">
            <a:extLst>
              <a:ext uri="{FF2B5EF4-FFF2-40B4-BE49-F238E27FC236}">
                <a16:creationId xmlns:a16="http://schemas.microsoft.com/office/drawing/2014/main" id="{F4CCC4CA-F979-F249-A11A-E1AAA64B7A5E}"/>
              </a:ext>
            </a:extLst>
          </p:cNvPr>
          <p:cNvSpPr>
            <a:spLocks noGrp="1"/>
          </p:cNvSpPr>
          <p:nvPr>
            <p:ph type="subTitle" idx="1"/>
          </p:nvPr>
        </p:nvSpPr>
        <p:spPr>
          <a:xfrm>
            <a:off x="6899564" y="1302372"/>
            <a:ext cx="4061361" cy="1640696"/>
          </a:xfrm>
        </p:spPr>
        <p:txBody>
          <a:bodyPr>
            <a:normAutofit fontScale="92500" lnSpcReduction="10000"/>
          </a:bodyPr>
          <a:lstStyle/>
          <a:p>
            <a:r>
              <a:rPr lang="en-US" dirty="0"/>
              <a:t>An admin will be able to manage instructor assignment to course</a:t>
            </a:r>
          </a:p>
          <a:p>
            <a:pPr marL="342900" indent="-342900">
              <a:buAutoNum type="arabicParenR"/>
            </a:pPr>
            <a:r>
              <a:rPr lang="en-US" b="1" dirty="0"/>
              <a:t>Add instructor to teach course</a:t>
            </a:r>
          </a:p>
          <a:p>
            <a:pPr marL="342900" indent="-342900">
              <a:buAutoNum type="arabicParenR"/>
            </a:pPr>
            <a:r>
              <a:rPr lang="en-US" b="1" dirty="0"/>
              <a:t>Remove instructor from teaching course</a:t>
            </a:r>
          </a:p>
          <a:p>
            <a:endParaRPr lang="en-US" dirty="0"/>
          </a:p>
        </p:txBody>
      </p:sp>
      <p:sp>
        <p:nvSpPr>
          <p:cNvPr id="4" name="Footer Placeholder 3">
            <a:extLst>
              <a:ext uri="{FF2B5EF4-FFF2-40B4-BE49-F238E27FC236}">
                <a16:creationId xmlns:a16="http://schemas.microsoft.com/office/drawing/2014/main" id="{FCD8E885-8D0F-B846-BB78-CAABF1A035D8}"/>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DC38A67-A784-9C4B-9FB5-21E5534EDBA8}"/>
              </a:ext>
            </a:extLst>
          </p:cNvPr>
          <p:cNvSpPr>
            <a:spLocks noGrp="1"/>
          </p:cNvSpPr>
          <p:nvPr>
            <p:ph type="sldNum" sz="quarter" idx="12"/>
          </p:nvPr>
        </p:nvSpPr>
        <p:spPr/>
        <p:txBody>
          <a:bodyPr/>
          <a:lstStyle/>
          <a:p>
            <a:fld id="{D8DA9DAA-006C-4F4B-980E-E3DF019B24E2}" type="slidenum">
              <a:rPr lang="en-US" smtClean="0"/>
              <a:pPr/>
              <a:t>13</a:t>
            </a:fld>
            <a:endParaRPr lang="en-US" dirty="0"/>
          </a:p>
        </p:txBody>
      </p:sp>
      <p:pic>
        <p:nvPicPr>
          <p:cNvPr id="10" name="Picture 9">
            <a:extLst>
              <a:ext uri="{FF2B5EF4-FFF2-40B4-BE49-F238E27FC236}">
                <a16:creationId xmlns:a16="http://schemas.microsoft.com/office/drawing/2014/main" id="{B84FBE4E-2219-2A4B-97F8-FFF0B910AD52}"/>
              </a:ext>
            </a:extLst>
          </p:cNvPr>
          <p:cNvPicPr>
            <a:picLocks noChangeAspect="1"/>
          </p:cNvPicPr>
          <p:nvPr/>
        </p:nvPicPr>
        <p:blipFill rotWithShape="1">
          <a:blip r:embed="rId2"/>
          <a:srcRect l="17880" r="-127"/>
          <a:stretch/>
        </p:blipFill>
        <p:spPr>
          <a:xfrm>
            <a:off x="54584" y="900198"/>
            <a:ext cx="6623999" cy="4507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50025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4EC-9EFE-3843-ADE0-A6D404353D18}"/>
              </a:ext>
            </a:extLst>
          </p:cNvPr>
          <p:cNvSpPr>
            <a:spLocks noGrp="1"/>
          </p:cNvSpPr>
          <p:nvPr>
            <p:ph type="ctrTitle"/>
          </p:nvPr>
        </p:nvSpPr>
        <p:spPr>
          <a:xfrm>
            <a:off x="5821122" y="-197028"/>
            <a:ext cx="5459916" cy="926411"/>
          </a:xfrm>
        </p:spPr>
        <p:txBody>
          <a:bodyPr>
            <a:normAutofit/>
          </a:bodyPr>
          <a:lstStyle/>
          <a:p>
            <a:r>
              <a:rPr lang="en-US" sz="2800" u="sng" dirty="0">
                <a:solidFill>
                  <a:schemeClr val="bg2">
                    <a:lumMod val="50000"/>
                  </a:schemeClr>
                </a:solidFill>
              </a:rPr>
              <a:t>Admin Courses Management</a:t>
            </a:r>
          </a:p>
        </p:txBody>
      </p:sp>
      <p:sp>
        <p:nvSpPr>
          <p:cNvPr id="3" name="Subtitle 2">
            <a:extLst>
              <a:ext uri="{FF2B5EF4-FFF2-40B4-BE49-F238E27FC236}">
                <a16:creationId xmlns:a16="http://schemas.microsoft.com/office/drawing/2014/main" id="{9730E43E-9F1D-1345-8649-C3F1759807A6}"/>
              </a:ext>
            </a:extLst>
          </p:cNvPr>
          <p:cNvSpPr>
            <a:spLocks noGrp="1"/>
          </p:cNvSpPr>
          <p:nvPr>
            <p:ph type="subTitle" idx="1"/>
          </p:nvPr>
        </p:nvSpPr>
        <p:spPr>
          <a:xfrm>
            <a:off x="5904768" y="762315"/>
            <a:ext cx="4434835" cy="1011304"/>
          </a:xfrm>
        </p:spPr>
        <p:txBody>
          <a:bodyPr/>
          <a:lstStyle/>
          <a:p>
            <a:r>
              <a:rPr lang="en-US" dirty="0"/>
              <a:t>An admin will be able to (Add) course.</a:t>
            </a:r>
          </a:p>
          <a:p>
            <a:r>
              <a:rPr lang="en-US" dirty="0"/>
              <a:t>An admin will be able to (Delete) course.</a:t>
            </a:r>
          </a:p>
          <a:p>
            <a:endParaRPr lang="en-US" dirty="0"/>
          </a:p>
        </p:txBody>
      </p:sp>
      <p:sp>
        <p:nvSpPr>
          <p:cNvPr id="4" name="Footer Placeholder 3">
            <a:extLst>
              <a:ext uri="{FF2B5EF4-FFF2-40B4-BE49-F238E27FC236}">
                <a16:creationId xmlns:a16="http://schemas.microsoft.com/office/drawing/2014/main" id="{D0516882-75A7-A141-A8AC-3547A25793B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0736646-4508-EF4E-ACDC-88BFE617798E}"/>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8" name="Picture 7">
            <a:extLst>
              <a:ext uri="{FF2B5EF4-FFF2-40B4-BE49-F238E27FC236}">
                <a16:creationId xmlns:a16="http://schemas.microsoft.com/office/drawing/2014/main" id="{FBF3FD70-739E-5A49-9F00-048DA4F05D72}"/>
              </a:ext>
            </a:extLst>
          </p:cNvPr>
          <p:cNvPicPr>
            <a:picLocks noChangeAspect="1"/>
          </p:cNvPicPr>
          <p:nvPr/>
        </p:nvPicPr>
        <p:blipFill rotWithShape="1">
          <a:blip r:embed="rId2"/>
          <a:srcRect l="212" r="13489"/>
          <a:stretch/>
        </p:blipFill>
        <p:spPr>
          <a:xfrm>
            <a:off x="83272" y="1068779"/>
            <a:ext cx="5616000" cy="409104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9E3CBCE-5033-D440-9ACF-2E2661B46387}"/>
              </a:ext>
            </a:extLst>
          </p:cNvPr>
          <p:cNvPicPr>
            <a:picLocks noChangeAspect="1"/>
          </p:cNvPicPr>
          <p:nvPr/>
        </p:nvPicPr>
        <p:blipFill rotWithShape="1">
          <a:blip r:embed="rId3"/>
          <a:srcRect l="565" r="11949"/>
          <a:stretch/>
        </p:blipFill>
        <p:spPr>
          <a:xfrm>
            <a:off x="5802602" y="2930601"/>
            <a:ext cx="5616000" cy="3790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882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435B-B2A2-9E48-9DEF-68A1AB2F4781}"/>
              </a:ext>
            </a:extLst>
          </p:cNvPr>
          <p:cNvSpPr>
            <a:spLocks noGrp="1"/>
          </p:cNvSpPr>
          <p:nvPr>
            <p:ph type="ctrTitle"/>
          </p:nvPr>
        </p:nvSpPr>
        <p:spPr>
          <a:xfrm>
            <a:off x="6760281" y="1252801"/>
            <a:ext cx="4949383" cy="510475"/>
          </a:xfrm>
        </p:spPr>
        <p:txBody>
          <a:bodyPr>
            <a:normAutofit fontScale="90000"/>
          </a:bodyPr>
          <a:lstStyle/>
          <a:p>
            <a:r>
              <a:rPr lang="en-US" sz="2800" u="sng" dirty="0">
                <a:solidFill>
                  <a:schemeClr val="bg2">
                    <a:lumMod val="50000"/>
                  </a:schemeClr>
                </a:solidFill>
              </a:rPr>
              <a:t>Admin Course Management</a:t>
            </a:r>
          </a:p>
        </p:txBody>
      </p:sp>
      <p:sp>
        <p:nvSpPr>
          <p:cNvPr id="3" name="Subtitle 2">
            <a:extLst>
              <a:ext uri="{FF2B5EF4-FFF2-40B4-BE49-F238E27FC236}">
                <a16:creationId xmlns:a16="http://schemas.microsoft.com/office/drawing/2014/main" id="{5CD819C2-DC80-184A-B86B-CEC9AD0F16AD}"/>
              </a:ext>
            </a:extLst>
          </p:cNvPr>
          <p:cNvSpPr>
            <a:spLocks noGrp="1"/>
          </p:cNvSpPr>
          <p:nvPr>
            <p:ph type="subTitle" idx="1"/>
          </p:nvPr>
        </p:nvSpPr>
        <p:spPr>
          <a:xfrm>
            <a:off x="6760281" y="1743721"/>
            <a:ext cx="4434835" cy="714421"/>
          </a:xfrm>
        </p:spPr>
        <p:txBody>
          <a:bodyPr/>
          <a:lstStyle/>
          <a:p>
            <a:r>
              <a:rPr lang="en-US" dirty="0"/>
              <a:t>An admin will be able to (Edit) course details</a:t>
            </a:r>
          </a:p>
        </p:txBody>
      </p:sp>
      <p:sp>
        <p:nvSpPr>
          <p:cNvPr id="4" name="Footer Placeholder 3">
            <a:extLst>
              <a:ext uri="{FF2B5EF4-FFF2-40B4-BE49-F238E27FC236}">
                <a16:creationId xmlns:a16="http://schemas.microsoft.com/office/drawing/2014/main" id="{B9293054-296B-0D4D-8B58-1E0E376E3A0E}"/>
              </a:ext>
            </a:extLst>
          </p:cNvPr>
          <p:cNvSpPr>
            <a:spLocks noGrp="1"/>
          </p:cNvSpPr>
          <p:nvPr>
            <p:ph type="ftr" sz="quarter" idx="11"/>
          </p:nvPr>
        </p:nvSpPr>
        <p:spPr>
          <a:xfrm rot="16200000">
            <a:off x="10118290" y="1697935"/>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BFD153EF-A379-BE4F-92BA-6718C2A38A00}"/>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0" name="Picture 9">
            <a:extLst>
              <a:ext uri="{FF2B5EF4-FFF2-40B4-BE49-F238E27FC236}">
                <a16:creationId xmlns:a16="http://schemas.microsoft.com/office/drawing/2014/main" id="{D48237CF-5783-EB49-A397-7C8CB8017204}"/>
              </a:ext>
            </a:extLst>
          </p:cNvPr>
          <p:cNvPicPr>
            <a:picLocks noChangeAspect="1"/>
          </p:cNvPicPr>
          <p:nvPr/>
        </p:nvPicPr>
        <p:blipFill rotWithShape="1">
          <a:blip r:embed="rId2"/>
          <a:srcRect l="1213" r="13661"/>
          <a:stretch/>
        </p:blipFill>
        <p:spPr>
          <a:xfrm>
            <a:off x="117212" y="1385776"/>
            <a:ext cx="6560888" cy="4537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690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123E-F349-0045-827D-BD21B209B133}"/>
              </a:ext>
            </a:extLst>
          </p:cNvPr>
          <p:cNvSpPr>
            <a:spLocks noGrp="1"/>
          </p:cNvSpPr>
          <p:nvPr>
            <p:ph type="ctrTitle"/>
          </p:nvPr>
        </p:nvSpPr>
        <p:spPr>
          <a:xfrm>
            <a:off x="6483927" y="1145923"/>
            <a:ext cx="5367645" cy="533487"/>
          </a:xfrm>
        </p:spPr>
        <p:txBody>
          <a:bodyPr>
            <a:normAutofit/>
          </a:bodyPr>
          <a:lstStyle/>
          <a:p>
            <a:r>
              <a:rPr lang="en-US" sz="2400" u="sng" dirty="0">
                <a:solidFill>
                  <a:schemeClr val="bg2">
                    <a:lumMod val="50000"/>
                  </a:schemeClr>
                </a:solidFill>
              </a:rPr>
              <a:t>Admin History Management</a:t>
            </a:r>
          </a:p>
        </p:txBody>
      </p:sp>
      <p:sp>
        <p:nvSpPr>
          <p:cNvPr id="3" name="Subtitle 2">
            <a:extLst>
              <a:ext uri="{FF2B5EF4-FFF2-40B4-BE49-F238E27FC236}">
                <a16:creationId xmlns:a16="http://schemas.microsoft.com/office/drawing/2014/main" id="{A0D6C50D-5747-924B-86E0-CA8632647CF2}"/>
              </a:ext>
            </a:extLst>
          </p:cNvPr>
          <p:cNvSpPr>
            <a:spLocks noGrp="1"/>
          </p:cNvSpPr>
          <p:nvPr>
            <p:ph type="subTitle" idx="1"/>
          </p:nvPr>
        </p:nvSpPr>
        <p:spPr>
          <a:xfrm>
            <a:off x="6483927" y="1773619"/>
            <a:ext cx="4434835" cy="1450690"/>
          </a:xfrm>
        </p:spPr>
        <p:txBody>
          <a:bodyPr>
            <a:normAutofit/>
          </a:bodyPr>
          <a:lstStyle/>
          <a:p>
            <a:r>
              <a:rPr lang="en-US" dirty="0"/>
              <a:t>An admin will be able to manage the history of previously deleted (Students, Instructors, Courses, Grades, Instructor-Courses relations)</a:t>
            </a:r>
          </a:p>
        </p:txBody>
      </p:sp>
      <p:sp>
        <p:nvSpPr>
          <p:cNvPr id="4" name="Footer Placeholder 3">
            <a:extLst>
              <a:ext uri="{FF2B5EF4-FFF2-40B4-BE49-F238E27FC236}">
                <a16:creationId xmlns:a16="http://schemas.microsoft.com/office/drawing/2014/main" id="{5CBC5AD2-198C-0A40-B9EE-AB92B28F3A00}"/>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1AFC75B0-C6F1-6748-920F-BCE43773A34D}"/>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8" name="Picture 7">
            <a:extLst>
              <a:ext uri="{FF2B5EF4-FFF2-40B4-BE49-F238E27FC236}">
                <a16:creationId xmlns:a16="http://schemas.microsoft.com/office/drawing/2014/main" id="{6C8BA380-0715-B44B-98A5-B048E73F5B92}"/>
              </a:ext>
            </a:extLst>
          </p:cNvPr>
          <p:cNvPicPr>
            <a:picLocks noChangeAspect="1"/>
          </p:cNvPicPr>
          <p:nvPr/>
        </p:nvPicPr>
        <p:blipFill rotWithShape="1">
          <a:blip r:embed="rId2"/>
          <a:srcRect l="1323" r="13688"/>
          <a:stretch/>
        </p:blipFill>
        <p:spPr>
          <a:xfrm>
            <a:off x="40229" y="1229096"/>
            <a:ext cx="6351427" cy="43998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43194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a:bodyPr>
          <a:lstStyle/>
          <a:p>
            <a:r>
              <a:rPr lang="en-US" dirty="0"/>
              <a:t>All universities need a system to manage the activities of the university. It automates the registration of student’s – instructor’s processes in University. It reduces the time it takes to register student’s courses and checking the courses prerequisites, grades and average calculations. This software is responsible for entering student’s data and keeping it from the day of submission till the student graduates, so it processes and maintains student’s data, major and marks. In addition, it maintains instructors data and their assignments to teach courses and permit them to assign grades to students in the courses they teach. An administrator, is responsible for managing all activities of students-instructors-courses.</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University management system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solution ‘University management system’ is a desktop application which focuses on managing ‘STUDENTS’ , ‘INSTRUCTORS’ and ‘COURSES’ in the Faculty of Science.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Picture 4">
            <a:extLst>
              <a:ext uri="{FF2B5EF4-FFF2-40B4-BE49-F238E27FC236}">
                <a16:creationId xmlns:a16="http://schemas.microsoft.com/office/drawing/2014/main" id="{01FE5537-5FE9-B64F-AE91-BC7637990A6C}"/>
              </a:ext>
            </a:extLst>
          </p:cNvPr>
          <p:cNvPicPr>
            <a:picLocks noChangeAspect="1"/>
          </p:cNvPicPr>
          <p:nvPr/>
        </p:nvPicPr>
        <p:blipFill rotWithShape="1">
          <a:blip r:embed="rId3"/>
          <a:srcRect l="-294" t="2467" r="-2810" b="-2467"/>
          <a:stretch/>
        </p:blipFill>
        <p:spPr>
          <a:xfrm>
            <a:off x="7406248" y="1689891"/>
            <a:ext cx="4267249" cy="421822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53349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028384" y="235794"/>
            <a:ext cx="5622083" cy="608793"/>
          </a:xfrm>
        </p:spPr>
        <p:txBody>
          <a:bodyPr>
            <a:normAutofit/>
          </a:bodyPr>
          <a:lstStyle/>
          <a:p>
            <a:pPr algn="ctr"/>
            <a:r>
              <a:rPr lang="en-US" sz="2700" u="sng" dirty="0"/>
              <a:t>Users involved</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868521" y="890099"/>
            <a:ext cx="4374580" cy="1302493"/>
          </a:xfrm>
        </p:spPr>
        <p:txBody>
          <a:bodyPr>
            <a:normAutofit/>
          </a:bodyPr>
          <a:lstStyle/>
          <a:p>
            <a:pPr algn="l"/>
            <a:r>
              <a:rPr lang="en-US" sz="1740" dirty="0">
                <a:solidFill>
                  <a:schemeClr val="tx1"/>
                </a:solidFill>
              </a:rPr>
              <a:t>1) Faculty Administrator</a:t>
            </a:r>
          </a:p>
          <a:p>
            <a:pPr algn="l"/>
            <a:r>
              <a:rPr lang="en-US" sz="1740" dirty="0">
                <a:solidFill>
                  <a:schemeClr val="tx1"/>
                </a:solidFill>
              </a:rPr>
              <a:t>2) Instructors</a:t>
            </a:r>
          </a:p>
          <a:p>
            <a:pPr algn="l"/>
            <a:r>
              <a:rPr lang="en-US" sz="1740" dirty="0">
                <a:solidFill>
                  <a:schemeClr val="tx1"/>
                </a:solidFill>
              </a:rPr>
              <a:t>3) Students</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University management system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10" name="Title 2">
            <a:extLst>
              <a:ext uri="{FF2B5EF4-FFF2-40B4-BE49-F238E27FC236}">
                <a16:creationId xmlns:a16="http://schemas.microsoft.com/office/drawing/2014/main" id="{A0236D62-5768-5B44-80A5-3281AB79D1FE}"/>
              </a:ext>
            </a:extLst>
          </p:cNvPr>
          <p:cNvSpPr txBox="1">
            <a:spLocks/>
          </p:cNvSpPr>
          <p:nvPr/>
        </p:nvSpPr>
        <p:spPr>
          <a:xfrm>
            <a:off x="1759368" y="4482281"/>
            <a:ext cx="3600361" cy="608793"/>
          </a:xfrm>
          <a:prstGeom prst="rect">
            <a:avLst/>
          </a:prstGeom>
        </p:spPr>
        <p:txBody>
          <a:bodyPr vert="horz" lIns="91440" tIns="45720" rIns="91440" bIns="45720" rtlCol="0" anchor="b">
            <a:normAutofit fontScale="925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700" u="sng" dirty="0"/>
              <a:t>Generics used</a:t>
            </a:r>
          </a:p>
        </p:txBody>
      </p:sp>
      <p:sp>
        <p:nvSpPr>
          <p:cNvPr id="6" name="TextBox 5">
            <a:extLst>
              <a:ext uri="{FF2B5EF4-FFF2-40B4-BE49-F238E27FC236}">
                <a16:creationId xmlns:a16="http://schemas.microsoft.com/office/drawing/2014/main" id="{A15FAA73-EFD0-C34F-94CA-0B10A0194642}"/>
              </a:ext>
            </a:extLst>
          </p:cNvPr>
          <p:cNvSpPr txBox="1"/>
          <p:nvPr/>
        </p:nvSpPr>
        <p:spPr>
          <a:xfrm>
            <a:off x="1868521" y="2892409"/>
            <a:ext cx="6374934" cy="1429559"/>
          </a:xfrm>
          <a:prstGeom prst="rect">
            <a:avLst/>
          </a:prstGeom>
          <a:noFill/>
        </p:spPr>
        <p:txBody>
          <a:bodyPr wrap="square" rtlCol="0">
            <a:spAutoFit/>
          </a:bodyPr>
          <a:lstStyle/>
          <a:p>
            <a:pPr marL="342900" indent="-342900">
              <a:buAutoNum type="arabicParenR"/>
            </a:pPr>
            <a:r>
              <a:rPr lang="en-US" dirty="0"/>
              <a:t>MVC</a:t>
            </a:r>
          </a:p>
          <a:p>
            <a:pPr marL="342900" indent="-342900">
              <a:buAutoNum type="arabicParenR"/>
            </a:pPr>
            <a:r>
              <a:rPr lang="en-US" dirty="0"/>
              <a:t>DAO</a:t>
            </a:r>
          </a:p>
          <a:p>
            <a:pPr marL="342900" indent="-342900">
              <a:buAutoNum type="arabicParenR"/>
            </a:pPr>
            <a:r>
              <a:rPr lang="en-US" dirty="0"/>
              <a:t>Singleton for Database </a:t>
            </a:r>
            <a:r>
              <a:rPr lang="en-US" dirty="0" smtClean="0"/>
              <a:t>connection</a:t>
            </a:r>
          </a:p>
          <a:p>
            <a:pPr marL="342900" indent="-342900">
              <a:buAutoNum type="arabicParenR"/>
            </a:pPr>
            <a:r>
              <a:rPr lang="en-US" dirty="0" smtClean="0"/>
              <a:t>Abstract Factory</a:t>
            </a:r>
          </a:p>
          <a:p>
            <a:pPr marL="342900" indent="-342900">
              <a:buAutoNum type="arabicParenR"/>
            </a:pPr>
            <a:r>
              <a:rPr lang="en-US" dirty="0" err="1" smtClean="0"/>
              <a:t>FlyWeight</a:t>
            </a:r>
            <a:r>
              <a:rPr lang="en-US" dirty="0" smtClean="0"/>
              <a:t> (found in </a:t>
            </a:r>
            <a:r>
              <a:rPr lang="en-US" dirty="0" err="1" smtClean="0"/>
              <a:t>FactoryProducer</a:t>
            </a:r>
            <a:r>
              <a:rPr lang="en-US" dirty="0" smtClean="0"/>
              <a:t> class) </a:t>
            </a:r>
            <a:endParaRPr lang="en-US" dirty="0"/>
          </a:p>
        </p:txBody>
      </p:sp>
      <p:sp>
        <p:nvSpPr>
          <p:cNvPr id="11" name="Title 2">
            <a:extLst>
              <a:ext uri="{FF2B5EF4-FFF2-40B4-BE49-F238E27FC236}">
                <a16:creationId xmlns:a16="http://schemas.microsoft.com/office/drawing/2014/main" id="{D8D28FDA-32B4-0C4D-9AF0-0FACF2EDE1EC}"/>
              </a:ext>
            </a:extLst>
          </p:cNvPr>
          <p:cNvSpPr txBox="1">
            <a:spLocks/>
          </p:cNvSpPr>
          <p:nvPr/>
        </p:nvSpPr>
        <p:spPr>
          <a:xfrm>
            <a:off x="1759368" y="2283616"/>
            <a:ext cx="5622083" cy="608793"/>
          </a:xfrm>
          <a:prstGeom prst="rect">
            <a:avLst/>
          </a:prstGeom>
        </p:spPr>
        <p:txBody>
          <a:bodyPr vert="horz" lIns="91440" tIns="45720" rIns="91440" bIns="45720" rtlCol="0" anchor="b">
            <a:normAutofit fontScale="85000" lnSpcReduction="100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3200" u="sng" dirty="0"/>
              <a:t>DESIGN PATTERNS USED</a:t>
            </a:r>
          </a:p>
        </p:txBody>
      </p:sp>
      <p:sp>
        <p:nvSpPr>
          <p:cNvPr id="12" name="TextBox 11">
            <a:extLst>
              <a:ext uri="{FF2B5EF4-FFF2-40B4-BE49-F238E27FC236}">
                <a16:creationId xmlns:a16="http://schemas.microsoft.com/office/drawing/2014/main" id="{2E452763-A82D-0E45-B05F-2E35910FECF0}"/>
              </a:ext>
            </a:extLst>
          </p:cNvPr>
          <p:cNvSpPr txBox="1"/>
          <p:nvPr/>
        </p:nvSpPr>
        <p:spPr>
          <a:xfrm>
            <a:off x="1868521" y="5160997"/>
            <a:ext cx="9485282" cy="1697003"/>
          </a:xfrm>
          <a:prstGeom prst="rect">
            <a:avLst/>
          </a:prstGeom>
          <a:noFill/>
        </p:spPr>
        <p:txBody>
          <a:bodyPr wrap="square" rtlCol="0">
            <a:spAutoFit/>
          </a:bodyPr>
          <a:lstStyle/>
          <a:p>
            <a:pPr marL="342900" indent="-342900">
              <a:buAutoNum type="arabicParenR"/>
            </a:pPr>
            <a:r>
              <a:rPr lang="en-US" dirty="0"/>
              <a:t>Array List : used to get List of (Courses) or (University Member : Student or Instructor).</a:t>
            </a:r>
          </a:p>
          <a:p>
            <a:endParaRPr lang="en-US" dirty="0"/>
          </a:p>
          <a:p>
            <a:r>
              <a:rPr lang="en-US" dirty="0"/>
              <a:t>2) HashMap : used to get (Instructor Full Name) and (Instructor Id) </a:t>
            </a:r>
          </a:p>
          <a:p>
            <a:pPr marL="784307" lvl="1" indent="-342900">
              <a:buAutoNum type="arabicParenR"/>
            </a:pPr>
            <a:r>
              <a:rPr lang="en-US" dirty="0"/>
              <a:t>Key: “fullName” 	Value: “Instructor Full Name”</a:t>
            </a:r>
          </a:p>
          <a:p>
            <a:pPr marL="784307" lvl="1" indent="-342900">
              <a:buAutoNum type="arabicParenR"/>
            </a:pPr>
            <a:r>
              <a:rPr lang="en-US" dirty="0"/>
              <a:t>Key: “Id”		Value: “Instructor Id”</a:t>
            </a:r>
          </a:p>
        </p:txBody>
      </p:sp>
    </p:spTree>
    <p:extLst>
      <p:ext uri="{BB962C8B-B14F-4D97-AF65-F5344CB8AC3E}">
        <p14:creationId xmlns:p14="http://schemas.microsoft.com/office/powerpoint/2010/main" val="1613598062"/>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Registration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For registration, user must provide all requested information and must specify whether he/she is a ‘Student’ or ‘Instructor’.</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University management system</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4" name="Picture Placeholder 13">
            <a:extLst>
              <a:ext uri="{FF2B5EF4-FFF2-40B4-BE49-F238E27FC236}">
                <a16:creationId xmlns:a16="http://schemas.microsoft.com/office/drawing/2014/main" id="{6039C469-93B9-BE48-9FAA-2A47F8AC97CF}"/>
              </a:ext>
            </a:extLst>
          </p:cNvPr>
          <p:cNvPicPr>
            <a:picLocks noGrp="1" noChangeAspect="1"/>
          </p:cNvPicPr>
          <p:nvPr>
            <p:ph type="pic" sz="quarter" idx="13"/>
          </p:nvPr>
        </p:nvPicPr>
        <p:blipFill rotWithShape="1">
          <a:blip r:embed="rId3"/>
          <a:srcRect l="74" t="3553" r="1303" b="2537"/>
          <a:stretch/>
        </p:blipFill>
        <p:spPr>
          <a:xfrm>
            <a:off x="621728" y="219890"/>
            <a:ext cx="4961110" cy="6418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000156" y="415284"/>
            <a:ext cx="4273841" cy="1210404"/>
          </a:xfrm>
        </p:spPr>
        <p:txBody>
          <a:bodyPr>
            <a:normAutofit fontScale="90000"/>
          </a:bodyPr>
          <a:lstStyle/>
          <a:p>
            <a:r>
              <a:rPr lang="en-US" u="sng" dirty="0">
                <a:solidFill>
                  <a:schemeClr val="bg2">
                    <a:lumMod val="50000"/>
                  </a:schemeClr>
                </a:solidFill>
              </a:rPr>
              <a:t>Registration Page</a:t>
            </a:r>
            <a:br>
              <a:rPr lang="en-US" u="sng" dirty="0">
                <a:solidFill>
                  <a:schemeClr val="bg2">
                    <a:lumMod val="50000"/>
                  </a:schemeClr>
                </a:solidFill>
              </a:rPr>
            </a:br>
            <a:r>
              <a:rPr lang="en-US" u="sng" dirty="0">
                <a:solidFill>
                  <a:schemeClr val="bg2">
                    <a:lumMod val="50000"/>
                  </a:schemeClr>
                </a:solidFill>
              </a:rPr>
              <a:t>Student Mode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000158" y="1833716"/>
            <a:ext cx="4273835" cy="1210404"/>
          </a:xfrm>
        </p:spPr>
        <p:txBody>
          <a:bodyPr>
            <a:noAutofit/>
          </a:bodyPr>
          <a:lstStyle/>
          <a:p>
            <a:r>
              <a:rPr lang="en-US" sz="1927" dirty="0"/>
              <a:t>A user registering as a ‘Student’ must specify the major he/she applying for</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8" name="Picture Placeholder 7">
            <a:extLst>
              <a:ext uri="{FF2B5EF4-FFF2-40B4-BE49-F238E27FC236}">
                <a16:creationId xmlns:a16="http://schemas.microsoft.com/office/drawing/2014/main" id="{4A499209-C8FD-B046-ACB8-0C81A9F6BD10}"/>
              </a:ext>
            </a:extLst>
          </p:cNvPr>
          <p:cNvPicPr>
            <a:picLocks noGrp="1" noChangeAspect="1"/>
          </p:cNvPicPr>
          <p:nvPr>
            <p:ph type="pic" sz="quarter" idx="13"/>
          </p:nvPr>
        </p:nvPicPr>
        <p:blipFill rotWithShape="1">
          <a:blip r:embed="rId2"/>
          <a:srcRect t="12711" b="-3"/>
          <a:stretch/>
        </p:blipFill>
        <p:spPr>
          <a:xfrm>
            <a:off x="878014" y="185239"/>
            <a:ext cx="4567085" cy="648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3"/>
            <a:ext cx="4140201" cy="2445048"/>
          </a:xfrm>
        </p:spPr>
        <p:txBody>
          <a:bodyPr>
            <a:normAutofit/>
          </a:bodyPr>
          <a:lstStyle/>
          <a:p>
            <a:r>
              <a:rPr lang="en-US" sz="1927" dirty="0"/>
              <a:t>A user will be able to login to the system if he/she already accepted by an administrator before. Users must login using their email and password and specifying whether they are ‘Student’  ‘ Instructor’ or ’Administrator’</a:t>
            </a:r>
          </a:p>
          <a:p>
            <a:endParaRPr lang="en-US" dirty="0"/>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8" name="Picture Placeholder 7">
            <a:extLst>
              <a:ext uri="{FF2B5EF4-FFF2-40B4-BE49-F238E27FC236}">
                <a16:creationId xmlns:a16="http://schemas.microsoft.com/office/drawing/2014/main" id="{0779E210-40C2-0A41-B99F-83B9A5C83E51}"/>
              </a:ext>
            </a:extLst>
          </p:cNvPr>
          <p:cNvPicPr>
            <a:picLocks noGrp="1" noChangeAspect="1"/>
          </p:cNvPicPr>
          <p:nvPr>
            <p:ph type="pic" sz="quarter" idx="13"/>
          </p:nvPr>
        </p:nvPicPr>
        <p:blipFill>
          <a:blip r:embed="rId2"/>
          <a:srcRect l="4536" r="4536"/>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878167" y="84246"/>
            <a:ext cx="4273841" cy="374557"/>
          </a:xfrm>
        </p:spPr>
        <p:txBody>
          <a:bodyPr>
            <a:normAutofit fontScale="90000"/>
          </a:bodyPr>
          <a:lstStyle/>
          <a:p>
            <a:r>
              <a:rPr lang="en-US" sz="2312" u="sng" dirty="0">
                <a:solidFill>
                  <a:schemeClr val="bg2">
                    <a:lumMod val="50000"/>
                  </a:schemeClr>
                </a:solidFill>
              </a:rPr>
              <a:t>Student Page</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9" name="Picture Placeholder 8">
            <a:extLst>
              <a:ext uri="{FF2B5EF4-FFF2-40B4-BE49-F238E27FC236}">
                <a16:creationId xmlns:a16="http://schemas.microsoft.com/office/drawing/2014/main" id="{BCBEC06A-D84A-3848-8B83-439D21DC4CC3}"/>
              </a:ext>
            </a:extLst>
          </p:cNvPr>
          <p:cNvPicPr>
            <a:picLocks noGrp="1" noChangeAspect="1"/>
          </p:cNvPicPr>
          <p:nvPr>
            <p:ph type="pic" sz="quarter" idx="13"/>
          </p:nvPr>
        </p:nvPicPr>
        <p:blipFill rotWithShape="1">
          <a:blip r:embed="rId2"/>
          <a:srcRect l="125" t="288" r="123" b="288"/>
          <a:stretch/>
        </p:blipFill>
        <p:spPr>
          <a:xfrm>
            <a:off x="258306" y="468982"/>
            <a:ext cx="5141355" cy="592003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9C3CBD-33E4-6440-9B51-D9B5CD46C75D}"/>
              </a:ext>
            </a:extLst>
          </p:cNvPr>
          <p:cNvPicPr>
            <a:picLocks noChangeAspect="1"/>
          </p:cNvPicPr>
          <p:nvPr/>
        </p:nvPicPr>
        <p:blipFill>
          <a:blip r:embed="rId3"/>
          <a:stretch>
            <a:fillRect/>
          </a:stretch>
        </p:blipFill>
        <p:spPr>
          <a:xfrm>
            <a:off x="5988367" y="1462864"/>
            <a:ext cx="5063321" cy="5258615"/>
          </a:xfrm>
          <a:prstGeom prst="rect">
            <a:avLst/>
          </a:prstGeom>
          <a:ln>
            <a:noFill/>
          </a:ln>
          <a:effectLst>
            <a:outerShdw blurRad="190500" algn="tl" rotWithShape="0">
              <a:srgbClr val="000000">
                <a:alpha val="70000"/>
              </a:srgbClr>
            </a:outerShdw>
          </a:effectLst>
        </p:spPr>
      </p:pic>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869613" y="455791"/>
            <a:ext cx="4279718" cy="864289"/>
          </a:xfrm>
        </p:spPr>
        <p:txBody>
          <a:bodyPr>
            <a:normAutofit/>
          </a:bodyPr>
          <a:lstStyle/>
          <a:p>
            <a:r>
              <a:rPr lang="en-US" sz="1555" dirty="0"/>
              <a:t>Student can view his grades in the chosen semester as well as generate a final transcript</a:t>
            </a:r>
          </a:p>
          <a:p>
            <a:endParaRPr lang="en-US" dirty="0"/>
          </a:p>
        </p:txBody>
      </p:sp>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normAutofit fontScale="90000"/>
          </a:bodyPr>
          <a:lstStyle/>
          <a:p>
            <a:r>
              <a:rPr lang="en-US" u="sng" dirty="0">
                <a:solidFill>
                  <a:schemeClr val="bg2">
                    <a:lumMod val="50000"/>
                  </a:schemeClr>
                </a:solidFill>
              </a:rPr>
              <a:t>Instructor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a:bodyPr>
          <a:lstStyle/>
          <a:p>
            <a:r>
              <a:rPr lang="en-US" sz="2100" dirty="0"/>
              <a:t>An instructor will be able to view students grades in the courses he/she teaches.                                                Instructor will be able to assign grades for students, but once the grades are submitted, the instructor will not be able to edit the grades again</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8" name="Picture Placeholder 7">
            <a:extLst>
              <a:ext uri="{FF2B5EF4-FFF2-40B4-BE49-F238E27FC236}">
                <a16:creationId xmlns:a16="http://schemas.microsoft.com/office/drawing/2014/main" id="{9FA585D9-9B41-B24C-853B-2BEA12A1CD67}"/>
              </a:ext>
            </a:extLst>
          </p:cNvPr>
          <p:cNvPicPr>
            <a:picLocks noGrp="1" noChangeAspect="1"/>
          </p:cNvPicPr>
          <p:nvPr>
            <p:ph type="pic" sz="quarter" idx="13"/>
          </p:nvPr>
        </p:nvPicPr>
        <p:blipFill rotWithShape="1">
          <a:blip r:embed="rId2"/>
          <a:srcRect l="-3" t="145" r="-3" b="145"/>
          <a:stretch/>
        </p:blipFill>
        <p:spPr>
          <a:xfrm>
            <a:off x="115174" y="297179"/>
            <a:ext cx="6095165" cy="6263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DD1B-B7EC-4246-9499-1861569C58C4}"/>
              </a:ext>
            </a:extLst>
          </p:cNvPr>
          <p:cNvSpPr>
            <a:spLocks noGrp="1"/>
          </p:cNvSpPr>
          <p:nvPr>
            <p:ph type="ctrTitle"/>
          </p:nvPr>
        </p:nvSpPr>
        <p:spPr>
          <a:xfrm>
            <a:off x="7715302" y="796441"/>
            <a:ext cx="2835630" cy="635350"/>
          </a:xfrm>
        </p:spPr>
        <p:txBody>
          <a:bodyPr>
            <a:normAutofit/>
          </a:bodyPr>
          <a:lstStyle/>
          <a:p>
            <a:r>
              <a:rPr lang="en-US" sz="2800" u="sng" dirty="0">
                <a:solidFill>
                  <a:schemeClr val="bg2">
                    <a:lumMod val="50000"/>
                  </a:schemeClr>
                </a:solidFill>
              </a:rPr>
              <a:t>Admin Page</a:t>
            </a:r>
          </a:p>
        </p:txBody>
      </p:sp>
      <p:sp>
        <p:nvSpPr>
          <p:cNvPr id="3" name="Subtitle 2">
            <a:extLst>
              <a:ext uri="{FF2B5EF4-FFF2-40B4-BE49-F238E27FC236}">
                <a16:creationId xmlns:a16="http://schemas.microsoft.com/office/drawing/2014/main" id="{A08343CC-5C1D-454C-99D0-CCCE73D49506}"/>
              </a:ext>
            </a:extLst>
          </p:cNvPr>
          <p:cNvSpPr>
            <a:spLocks noGrp="1"/>
          </p:cNvSpPr>
          <p:nvPr>
            <p:ph type="subTitle" idx="1"/>
          </p:nvPr>
        </p:nvSpPr>
        <p:spPr>
          <a:xfrm>
            <a:off x="7715302" y="1438376"/>
            <a:ext cx="3465854" cy="2109179"/>
          </a:xfrm>
        </p:spPr>
        <p:txBody>
          <a:bodyPr/>
          <a:lstStyle/>
          <a:p>
            <a:r>
              <a:rPr lang="en-US" dirty="0"/>
              <a:t>An admin will be able to manage (Students) (Instructors) (Courses) (History) and the registrations of new members (Students and Instructors)</a:t>
            </a:r>
          </a:p>
          <a:p>
            <a:endParaRPr lang="en-US" dirty="0"/>
          </a:p>
        </p:txBody>
      </p:sp>
      <p:sp>
        <p:nvSpPr>
          <p:cNvPr id="4" name="Footer Placeholder 3">
            <a:extLst>
              <a:ext uri="{FF2B5EF4-FFF2-40B4-BE49-F238E27FC236}">
                <a16:creationId xmlns:a16="http://schemas.microsoft.com/office/drawing/2014/main" id="{98C6CF8A-AA4D-254A-82F8-E8B0CC219B09}"/>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4968F3F0-0219-1646-987E-02C6CDAB1F36}"/>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2" name="Picture 11">
            <a:extLst>
              <a:ext uri="{FF2B5EF4-FFF2-40B4-BE49-F238E27FC236}">
                <a16:creationId xmlns:a16="http://schemas.microsoft.com/office/drawing/2014/main" id="{F8F92996-F6A4-694C-9FC3-639ECA426CCF}"/>
              </a:ext>
            </a:extLst>
          </p:cNvPr>
          <p:cNvPicPr>
            <a:picLocks noChangeAspect="1"/>
          </p:cNvPicPr>
          <p:nvPr/>
        </p:nvPicPr>
        <p:blipFill>
          <a:blip r:embed="rId2"/>
          <a:stretch>
            <a:fillRect/>
          </a:stretch>
        </p:blipFill>
        <p:spPr>
          <a:xfrm>
            <a:off x="113273" y="1114116"/>
            <a:ext cx="7391932" cy="4576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6950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682</Words>
  <Application>Microsoft Office PowerPoint</Application>
  <PresentationFormat>Widescreen</PresentationFormat>
  <Paragraphs>102</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Team</vt:lpstr>
      <vt:lpstr>Introduction</vt:lpstr>
      <vt:lpstr>Users involved</vt:lpstr>
      <vt:lpstr>Registration Page</vt:lpstr>
      <vt:lpstr>Registration Page Student Mode</vt:lpstr>
      <vt:lpstr>Login Page</vt:lpstr>
      <vt:lpstr>Student Page</vt:lpstr>
      <vt:lpstr>Instructor Page</vt:lpstr>
      <vt:lpstr>Admin Page</vt:lpstr>
      <vt:lpstr>Admin Student Management (Edit – Delete)</vt:lpstr>
      <vt:lpstr>Admin Student Management</vt:lpstr>
      <vt:lpstr>Admin Instructor Management (Edit-Delete)</vt:lpstr>
      <vt:lpstr>Admin Instructor Management</vt:lpstr>
      <vt:lpstr>Admin Courses Management</vt:lpstr>
      <vt:lpstr>Admin Course Management</vt:lpstr>
      <vt:lpstr>Admin History Management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2023-02-24T18:37:33Z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